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14FF2A-F180-4B05-B855-FACD91A9E074}" type="datetimeFigureOut">
              <a:rPr lang="en-US" smtClean="0"/>
              <a:pPr/>
              <a:t>9/24/2016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45984-8F0A-407F-9BAB-F4CD2FC34F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4FF2A-F180-4B05-B855-FACD91A9E074}" type="datetimeFigureOut">
              <a:rPr lang="en-US" smtClean="0"/>
              <a:pPr/>
              <a:t>9/24/2016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45984-8F0A-407F-9BAB-F4CD2FC34F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4FF2A-F180-4B05-B855-FACD91A9E074}" type="datetimeFigureOut">
              <a:rPr lang="en-US" smtClean="0"/>
              <a:pPr/>
              <a:t>9/24/2016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45984-8F0A-407F-9BAB-F4CD2FC34F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4FF2A-F180-4B05-B855-FACD91A9E074}" type="datetimeFigureOut">
              <a:rPr lang="en-US" smtClean="0"/>
              <a:pPr/>
              <a:t>9/24/2016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45984-8F0A-407F-9BAB-F4CD2FC34F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14FF2A-F180-4B05-B855-FACD91A9E074}" type="datetimeFigureOut">
              <a:rPr lang="en-US" smtClean="0"/>
              <a:pPr/>
              <a:t>9/24/2016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45984-8F0A-407F-9BAB-F4CD2FC34F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14FF2A-F180-4B05-B855-FACD91A9E074}" type="datetimeFigureOut">
              <a:rPr lang="en-US" smtClean="0"/>
              <a:pPr/>
              <a:t>9/24/2016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45984-8F0A-407F-9BAB-F4CD2FC34F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14FF2A-F180-4B05-B855-FACD91A9E074}" type="datetimeFigureOut">
              <a:rPr lang="en-US" smtClean="0"/>
              <a:pPr/>
              <a:t>9/24/2016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745984-8F0A-407F-9BAB-F4CD2FC34F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14FF2A-F180-4B05-B855-FACD91A9E074}" type="datetimeFigureOut">
              <a:rPr lang="en-US" smtClean="0"/>
              <a:pPr/>
              <a:t>9/24/2016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745984-8F0A-407F-9BAB-F4CD2FC34F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4FF2A-F180-4B05-B855-FACD91A9E074}" type="datetimeFigureOut">
              <a:rPr lang="en-US" smtClean="0"/>
              <a:pPr/>
              <a:t>9/24/2016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745984-8F0A-407F-9BAB-F4CD2FC34F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14FF2A-F180-4B05-B855-FACD91A9E074}" type="datetimeFigureOut">
              <a:rPr lang="en-US" smtClean="0"/>
              <a:pPr/>
              <a:t>9/24/2016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45984-8F0A-407F-9BAB-F4CD2FC34F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14FF2A-F180-4B05-B855-FACD91A9E074}" type="datetimeFigureOut">
              <a:rPr lang="en-US" smtClean="0"/>
              <a:pPr/>
              <a:t>9/24/2016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45984-8F0A-407F-9BAB-F4CD2FC34F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4FF2A-F180-4B05-B855-FACD91A9E074}" type="datetimeFigureOut">
              <a:rPr lang="en-US" smtClean="0"/>
              <a:pPr/>
              <a:t>9/24/2016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45984-8F0A-407F-9BAB-F4CD2FC34F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3067050"/>
          </a:xfrm>
          <a:solidFill>
            <a:schemeClr val="accent2"/>
          </a:solidFill>
        </p:spPr>
        <p:txBody>
          <a:bodyPr>
            <a:noAutofit/>
          </a:bodyPr>
          <a:lstStyle/>
          <a:p>
            <a:r>
              <a:rPr lang="en-US" sz="9600" b="1" dirty="0">
                <a:solidFill>
                  <a:schemeClr val="bg1"/>
                </a:solidFill>
              </a:rPr>
              <a:t>Greek Ethics</a:t>
            </a:r>
          </a:p>
        </p:txBody>
      </p:sp>
      <p:sp>
        <p:nvSpPr>
          <p:cNvPr id="3" name="Subtitle 2"/>
          <p:cNvSpPr>
            <a:spLocks noGrp="1"/>
          </p:cNvSpPr>
          <p:nvPr>
            <p:ph type="subTitle" idx="1"/>
          </p:nvPr>
        </p:nvSpPr>
        <p:spPr>
          <a:xfrm>
            <a:off x="1371600" y="3886200"/>
            <a:ext cx="6400800" cy="2362200"/>
          </a:xfrm>
          <a:solidFill>
            <a:schemeClr val="bg2"/>
          </a:solidFill>
          <a:ln>
            <a:solidFill>
              <a:srgbClr val="FF0000"/>
            </a:solidFill>
          </a:ln>
        </p:spPr>
        <p:txBody>
          <a:bodyPr>
            <a:noAutofit/>
          </a:bodyPr>
          <a:lstStyle/>
          <a:p>
            <a:r>
              <a:rPr lang="en-US" sz="4000" dirty="0">
                <a:solidFill>
                  <a:schemeClr val="tx2">
                    <a:lumMod val="50000"/>
                  </a:schemeClr>
                </a:solidFill>
              </a:rPr>
              <a:t>Chapter 1</a:t>
            </a:r>
          </a:p>
          <a:p>
            <a:r>
              <a:rPr lang="en-US" sz="4000" dirty="0">
                <a:solidFill>
                  <a:schemeClr val="tx2">
                    <a:lumMod val="50000"/>
                  </a:schemeClr>
                </a:solidFill>
              </a:rPr>
              <a:t>A Comprehensive History of Western Ethics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a:solidFill>
            <a:schemeClr val="bg1">
              <a:lumMod val="95000"/>
            </a:schemeClr>
          </a:solidFill>
          <a:ln>
            <a:solidFill>
              <a:srgbClr val="FF0000"/>
            </a:solidFill>
          </a:ln>
        </p:spPr>
        <p:txBody>
          <a:bodyPr/>
          <a:lstStyle/>
          <a:p>
            <a:r>
              <a:rPr lang="en-US" b="1" dirty="0">
                <a:solidFill>
                  <a:srgbClr val="FF0000"/>
                </a:solidFill>
                <a:latin typeface="Calisto MT" pitchFamily="18" charset="0"/>
              </a:rPr>
              <a:t>The “Good”</a:t>
            </a:r>
          </a:p>
        </p:txBody>
      </p:sp>
      <p:sp>
        <p:nvSpPr>
          <p:cNvPr id="4" name="Content Placeholder 3"/>
          <p:cNvSpPr>
            <a:spLocks noGrp="1"/>
          </p:cNvSpPr>
          <p:nvPr>
            <p:ph sz="half" idx="2"/>
          </p:nvPr>
        </p:nvSpPr>
        <p:spPr/>
        <p:txBody>
          <a:bodyPr/>
          <a:lstStyle/>
          <a:p>
            <a:r>
              <a:rPr lang="en-US" b="1" dirty="0">
                <a:latin typeface="Bookman Old Style" pitchFamily="18" charset="0"/>
              </a:rPr>
              <a:t>The Good, as man’s highest ideal, must be brought into realization by man perfecting himself.</a:t>
            </a:r>
          </a:p>
          <a:p>
            <a:r>
              <a:rPr lang="en-US" b="1" dirty="0">
                <a:latin typeface="Bookman Old Style" pitchFamily="18" charset="0"/>
              </a:rPr>
              <a:t>The good is the final cause of the world for which all thing strive.</a:t>
            </a:r>
          </a:p>
        </p:txBody>
      </p:sp>
      <p:pic>
        <p:nvPicPr>
          <p:cNvPr id="8194" name="Picture 2"/>
          <p:cNvPicPr>
            <a:picLocks noGrp="1" noChangeAspect="1" noChangeArrowheads="1"/>
          </p:cNvPicPr>
          <p:nvPr>
            <p:ph sz="half" idx="1"/>
          </p:nvPr>
        </p:nvPicPr>
        <p:blipFill>
          <a:blip r:embed="rId2" cstate="print"/>
          <a:srcRect/>
          <a:stretch>
            <a:fillRect/>
          </a:stretch>
        </p:blipFill>
        <p:spPr bwMode="auto">
          <a:xfrm>
            <a:off x="457200" y="1752600"/>
            <a:ext cx="3962400" cy="4267200"/>
          </a:xfrm>
          <a:prstGeom prst="rect">
            <a:avLst/>
          </a:prstGeom>
          <a:noFill/>
          <a:ln w="9525">
            <a:solidFill>
              <a:srgbClr val="FF0000"/>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a:solidFill>
              <a:srgbClr val="FF0000"/>
            </a:solidFill>
          </a:ln>
        </p:spPr>
        <p:txBody>
          <a:bodyPr/>
          <a:lstStyle/>
          <a:p>
            <a:r>
              <a:rPr lang="en-US" b="1" dirty="0"/>
              <a:t>PLATO: Four Cardinal Virtues</a:t>
            </a:r>
          </a:p>
        </p:txBody>
      </p:sp>
      <p:sp>
        <p:nvSpPr>
          <p:cNvPr id="3" name="Content Placeholder 2"/>
          <p:cNvSpPr>
            <a:spLocks noGrp="1"/>
          </p:cNvSpPr>
          <p:nvPr>
            <p:ph sz="half" idx="1"/>
          </p:nvPr>
        </p:nvSpPr>
        <p:spPr>
          <a:xfrm>
            <a:off x="457200" y="1600200"/>
            <a:ext cx="4572000" cy="4525963"/>
          </a:xfrm>
          <a:solidFill>
            <a:schemeClr val="tx1"/>
          </a:solidFill>
          <a:ln>
            <a:solidFill>
              <a:srgbClr val="FF0000"/>
            </a:solidFill>
          </a:ln>
        </p:spPr>
        <p:txBody>
          <a:bodyPr>
            <a:normAutofit/>
          </a:bodyPr>
          <a:lstStyle/>
          <a:p>
            <a:r>
              <a:rPr lang="en-US" sz="4000" b="1" dirty="0">
                <a:solidFill>
                  <a:srgbClr val="FFFF00"/>
                </a:solidFill>
                <a:latin typeface="Bookman Old Style" pitchFamily="18" charset="0"/>
              </a:rPr>
              <a:t>WISDOM</a:t>
            </a:r>
          </a:p>
          <a:p>
            <a:r>
              <a:rPr lang="en-US" sz="4000" b="1" dirty="0">
                <a:solidFill>
                  <a:srgbClr val="FFFF00"/>
                </a:solidFill>
                <a:latin typeface="Bookman Old Style" pitchFamily="18" charset="0"/>
              </a:rPr>
              <a:t>COURAGE</a:t>
            </a:r>
          </a:p>
          <a:p>
            <a:r>
              <a:rPr lang="en-US" sz="4000" b="1" dirty="0">
                <a:solidFill>
                  <a:srgbClr val="FFFF00"/>
                </a:solidFill>
                <a:latin typeface="Bookman Old Style" pitchFamily="18" charset="0"/>
              </a:rPr>
              <a:t>TEMPERANCE</a:t>
            </a:r>
          </a:p>
          <a:p>
            <a:r>
              <a:rPr lang="en-US" sz="4000" b="1" dirty="0">
                <a:solidFill>
                  <a:srgbClr val="FFFF00"/>
                </a:solidFill>
                <a:latin typeface="Bookman Old Style" pitchFamily="18" charset="0"/>
              </a:rPr>
              <a:t>JUSTICE</a:t>
            </a:r>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5766527" y="1600200"/>
            <a:ext cx="2640145" cy="4525963"/>
          </a:xfrm>
          <a:prstGeom prst="rect">
            <a:avLst/>
          </a:prstGeom>
          <a:noFill/>
          <a:ln w="9525">
            <a:solidFill>
              <a:srgbClr val="FF0000"/>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rgbClr val="FF0000"/>
            </a:solidFill>
          </a:ln>
        </p:spPr>
        <p:txBody>
          <a:bodyPr/>
          <a:lstStyle/>
          <a:p>
            <a:r>
              <a:rPr lang="en-US" b="1" dirty="0"/>
              <a:t>Aristotle’s Ethics</a:t>
            </a:r>
          </a:p>
        </p:txBody>
      </p:sp>
      <p:sp>
        <p:nvSpPr>
          <p:cNvPr id="4" name="Content Placeholder 3"/>
          <p:cNvSpPr>
            <a:spLocks noGrp="1"/>
          </p:cNvSpPr>
          <p:nvPr>
            <p:ph sz="half" idx="2"/>
          </p:nvPr>
        </p:nvSpPr>
        <p:spPr>
          <a:xfrm>
            <a:off x="4191000" y="1600200"/>
            <a:ext cx="4495800" cy="4648200"/>
          </a:xfrm>
          <a:solidFill>
            <a:schemeClr val="accent2"/>
          </a:solidFill>
        </p:spPr>
        <p:txBody>
          <a:bodyPr>
            <a:normAutofit/>
          </a:bodyPr>
          <a:lstStyle/>
          <a:p>
            <a:r>
              <a:rPr lang="en-US" b="1" dirty="0">
                <a:solidFill>
                  <a:schemeClr val="bg1"/>
                </a:solidFill>
              </a:rPr>
              <a:t>We study ethics in order to improve our lives, and therefore its principal concern is the nature of human well-being. </a:t>
            </a:r>
          </a:p>
          <a:p>
            <a:r>
              <a:rPr lang="en-US" b="1" dirty="0">
                <a:solidFill>
                  <a:schemeClr val="bg1"/>
                </a:solidFill>
              </a:rPr>
              <a:t>Aristotle follows Socrates and Plato in taking the virtues to be central to a well-lived life.</a:t>
            </a: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533400" y="1636558"/>
            <a:ext cx="3352800" cy="4611842"/>
          </a:xfrm>
          <a:prstGeom prst="rect">
            <a:avLst/>
          </a:prstGeom>
          <a:noFill/>
          <a:ln w="9525">
            <a:solidFill>
              <a:srgbClr val="FF0000"/>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rgbClr val="FF0000"/>
            </a:solidFill>
          </a:ln>
        </p:spPr>
        <p:txBody>
          <a:bodyPr/>
          <a:lstStyle/>
          <a:p>
            <a:r>
              <a:rPr lang="en-US" b="1" dirty="0"/>
              <a:t>Aristotle’s Ethics</a:t>
            </a:r>
          </a:p>
        </p:txBody>
      </p:sp>
      <p:sp>
        <p:nvSpPr>
          <p:cNvPr id="3" name="Content Placeholder 2"/>
          <p:cNvSpPr>
            <a:spLocks noGrp="1"/>
          </p:cNvSpPr>
          <p:nvPr>
            <p:ph sz="half" idx="1"/>
          </p:nvPr>
        </p:nvSpPr>
        <p:spPr>
          <a:ln/>
        </p:spPr>
        <p:style>
          <a:lnRef idx="1">
            <a:schemeClr val="accent3"/>
          </a:lnRef>
          <a:fillRef idx="3">
            <a:schemeClr val="accent3"/>
          </a:fillRef>
          <a:effectRef idx="2">
            <a:schemeClr val="accent3"/>
          </a:effectRef>
          <a:fontRef idx="minor">
            <a:schemeClr val="lt1"/>
          </a:fontRef>
        </p:style>
        <p:txBody>
          <a:bodyPr>
            <a:normAutofit fontScale="92500" lnSpcReduction="20000"/>
          </a:bodyPr>
          <a:lstStyle/>
          <a:p>
            <a:r>
              <a:rPr lang="en-US" b="1" dirty="0"/>
              <a:t>Like Plato, he regards the ethical virtues (justice, courage, temperance and so on) as complex rational, emotional and social skills. </a:t>
            </a:r>
          </a:p>
          <a:p>
            <a:r>
              <a:rPr lang="en-US" b="1" dirty="0"/>
              <a:t>But he rejects Plato's idea that a training in the sciences and metaphysics is a necessary prerequisite for a full understanding of our good.</a:t>
            </a: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5143500" y="1610519"/>
            <a:ext cx="3048000" cy="4505325"/>
          </a:xfrm>
          <a:prstGeom prst="rect">
            <a:avLst/>
          </a:prstGeom>
          <a:noFill/>
          <a:ln w="9525">
            <a:solidFill>
              <a:srgbClr val="FF0000"/>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a:solidFill>
              <a:srgbClr val="FF0000"/>
            </a:solidFill>
          </a:ln>
        </p:spPr>
        <p:txBody>
          <a:bodyPr/>
          <a:lstStyle/>
          <a:p>
            <a:r>
              <a:rPr lang="en-US" b="1" dirty="0"/>
              <a:t>Virtue = Habits of Good Choice</a:t>
            </a:r>
          </a:p>
        </p:txBody>
      </p:sp>
      <p:sp>
        <p:nvSpPr>
          <p:cNvPr id="4" name="Content Placeholder 3"/>
          <p:cNvSpPr>
            <a:spLocks noGrp="1"/>
          </p:cNvSpPr>
          <p:nvPr>
            <p:ph sz="half" idx="2"/>
          </p:nvPr>
        </p:nvSpPr>
        <p:spPr>
          <a:xfrm>
            <a:off x="4191000" y="1600200"/>
            <a:ext cx="4495800" cy="4876800"/>
          </a:xfrm>
          <a:solidFill>
            <a:schemeClr val="bg2"/>
          </a:solidFill>
          <a:ln>
            <a:solidFill>
              <a:srgbClr val="FF0000"/>
            </a:solidFill>
          </a:ln>
        </p:spPr>
        <p:txBody>
          <a:bodyPr>
            <a:normAutofit fontScale="85000" lnSpcReduction="10000"/>
          </a:bodyPr>
          <a:lstStyle/>
          <a:p>
            <a:r>
              <a:rPr lang="en-US" b="1" dirty="0"/>
              <a:t>What we need, in order to live well, is a proper appreciation of the way in which such goods as friendship, pleasure, virtue, honor and wealth fit together as a whole. </a:t>
            </a:r>
          </a:p>
          <a:p>
            <a:r>
              <a:rPr lang="en-US" b="1" dirty="0"/>
              <a:t>In order to apply that general understanding to particular cases, we must acquire, through proper upbringing and habits, the ability to see, on each occasion, which course of action is best supported by reasons.</a:t>
            </a:r>
          </a:p>
        </p:txBody>
      </p:sp>
      <p:pic>
        <p:nvPicPr>
          <p:cNvPr id="4099" name="Picture 3"/>
          <p:cNvPicPr>
            <a:picLocks noGrp="1" noChangeAspect="1" noChangeArrowheads="1"/>
          </p:cNvPicPr>
          <p:nvPr>
            <p:ph sz="half" idx="1"/>
          </p:nvPr>
        </p:nvPicPr>
        <p:blipFill>
          <a:blip r:embed="rId2" cstate="print"/>
          <a:srcRect/>
          <a:stretch>
            <a:fillRect/>
          </a:stretch>
        </p:blipFill>
        <p:spPr bwMode="auto">
          <a:xfrm>
            <a:off x="838200" y="1707522"/>
            <a:ext cx="3086100" cy="4464677"/>
          </a:xfrm>
          <a:prstGeom prst="rect">
            <a:avLst/>
          </a:prstGeom>
          <a:noFill/>
          <a:ln w="9525">
            <a:solidFill>
              <a:srgbClr val="FF0000"/>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Eudaemonia</a:t>
            </a:r>
            <a:r>
              <a:rPr lang="en-US" b="1" i="1" dirty="0"/>
              <a:t> </a:t>
            </a:r>
            <a:r>
              <a:rPr lang="en-US" b="1" dirty="0"/>
              <a:t>[Happiness]</a:t>
            </a:r>
            <a:endParaRPr lang="en-US" dirty="0"/>
          </a:p>
        </p:txBody>
      </p:sp>
      <p:sp>
        <p:nvSpPr>
          <p:cNvPr id="3" name="Content Placeholder 2"/>
          <p:cNvSpPr>
            <a:spLocks noGrp="1"/>
          </p:cNvSpPr>
          <p:nvPr>
            <p:ph sz="half" idx="1"/>
          </p:nvPr>
        </p:nvSpPr>
        <p:spPr>
          <a:solidFill>
            <a:srgbClr val="FFFF00"/>
          </a:solidFill>
          <a:ln>
            <a:solidFill>
              <a:srgbClr val="FF0000"/>
            </a:solidFill>
          </a:ln>
        </p:spPr>
        <p:txBody>
          <a:bodyPr/>
          <a:lstStyle/>
          <a:p>
            <a:r>
              <a:rPr lang="en-US" b="1" dirty="0"/>
              <a:t>For human beings, </a:t>
            </a:r>
            <a:r>
              <a:rPr lang="en-US" b="1" i="1" u="sng" dirty="0" err="1"/>
              <a:t>eudaemonia</a:t>
            </a:r>
            <a:r>
              <a:rPr lang="en-US" b="1" dirty="0"/>
              <a:t> is activity of the soul in accordance with </a:t>
            </a:r>
            <a:r>
              <a:rPr lang="en-US" b="1" i="1" dirty="0" err="1"/>
              <a:t>arete</a:t>
            </a:r>
            <a:r>
              <a:rPr lang="en-US" b="1" dirty="0"/>
              <a:t> (excellence, virtue, or what it's good for). </a:t>
            </a:r>
          </a:p>
          <a:p>
            <a:r>
              <a:rPr lang="en-US" b="1" i="1" dirty="0" err="1"/>
              <a:t>Eudaemonia</a:t>
            </a:r>
            <a:r>
              <a:rPr lang="en-US" b="1" dirty="0"/>
              <a:t> is living well and doing well in the affairs of the world.</a:t>
            </a:r>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667250" y="1828800"/>
            <a:ext cx="4000500" cy="3886200"/>
          </a:xfrm>
          <a:prstGeom prst="rect">
            <a:avLst/>
          </a:prstGeom>
          <a:noFill/>
          <a:ln w="9525">
            <a:solidFill>
              <a:srgbClr val="FF0000"/>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bg2">
              <a:lumMod val="75000"/>
            </a:schemeClr>
          </a:solidFill>
          <a:ln>
            <a:solidFill>
              <a:srgbClr val="FF0000"/>
            </a:solidFill>
          </a:ln>
        </p:spPr>
        <p:txBody>
          <a:bodyPr/>
          <a:lstStyle/>
          <a:p>
            <a:r>
              <a:rPr lang="en-US" dirty="0"/>
              <a:t>Ancient Greece: The Sophists</a:t>
            </a:r>
          </a:p>
        </p:txBody>
      </p:sp>
      <p:sp>
        <p:nvSpPr>
          <p:cNvPr id="4" name="Content Placeholder 3"/>
          <p:cNvSpPr>
            <a:spLocks noGrp="1"/>
          </p:cNvSpPr>
          <p:nvPr>
            <p:ph sz="half" idx="2"/>
          </p:nvPr>
        </p:nvSpPr>
        <p:spPr>
          <a:xfrm>
            <a:off x="3733800" y="1295400"/>
            <a:ext cx="5181600" cy="5257800"/>
          </a:xfrm>
          <a:solidFill>
            <a:schemeClr val="accent1">
              <a:lumMod val="20000"/>
              <a:lumOff val="80000"/>
            </a:schemeClr>
          </a:solidFill>
          <a:ln>
            <a:solidFill>
              <a:srgbClr val="FF0000"/>
            </a:solidFill>
          </a:ln>
        </p:spPr>
        <p:txBody>
          <a:bodyPr>
            <a:normAutofit fontScale="77500" lnSpcReduction="20000"/>
          </a:bodyPr>
          <a:lstStyle/>
          <a:p>
            <a:r>
              <a:rPr lang="en-US" b="1" dirty="0"/>
              <a:t>The growing demand for education in 5th century BCE Greece called into existence a class of teachers known as sophists. </a:t>
            </a:r>
          </a:p>
          <a:p>
            <a:r>
              <a:rPr lang="en-US" b="1" dirty="0"/>
              <a:t>They were a professional class rather than a school, and as such they were scattered over Greece and exhibited professional rivalries. </a:t>
            </a:r>
          </a:p>
          <a:p>
            <a:r>
              <a:rPr lang="en-US" b="1" dirty="0"/>
              <a:t>The educational demand was partly for genuine knowledge, but mostly reflected a desire for spurious learning that would lead to political success. </a:t>
            </a:r>
          </a:p>
          <a:p>
            <a:r>
              <a:rPr lang="en-US" b="1" dirty="0"/>
              <a:t>They wandered about Greece, gave lectures, took pupils, and entered into disputations. </a:t>
            </a:r>
          </a:p>
          <a:p>
            <a:r>
              <a:rPr lang="en-US" b="1" dirty="0"/>
              <a:t>For these services they exacted large fees, and were the first in Greece to take fees for teaching wisdom. </a:t>
            </a: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304800" y="1600200"/>
            <a:ext cx="3242125" cy="4419600"/>
          </a:xfrm>
          <a:prstGeom prst="rect">
            <a:avLst/>
          </a:prstGeom>
          <a:noFill/>
          <a:ln w="9525">
            <a:solidFill>
              <a:srgbClr val="FF0000"/>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accent3">
              <a:lumMod val="60000"/>
              <a:lumOff val="40000"/>
            </a:schemeClr>
          </a:solidFill>
          <a:ln>
            <a:solidFill>
              <a:srgbClr val="FF0000"/>
            </a:solidFill>
          </a:ln>
        </p:spPr>
        <p:txBody>
          <a:bodyPr/>
          <a:lstStyle/>
          <a:p>
            <a:r>
              <a:rPr lang="en-US" dirty="0"/>
              <a:t>Ethics of the Sophists</a:t>
            </a:r>
          </a:p>
        </p:txBody>
      </p:sp>
      <p:sp>
        <p:nvSpPr>
          <p:cNvPr id="4" name="Content Placeholder 3"/>
          <p:cNvSpPr>
            <a:spLocks noGrp="1"/>
          </p:cNvSpPr>
          <p:nvPr>
            <p:ph sz="half" idx="2"/>
          </p:nvPr>
        </p:nvSpPr>
        <p:spPr>
          <a:xfrm>
            <a:off x="3733800" y="1295400"/>
            <a:ext cx="5181600" cy="5410200"/>
          </a:xfrm>
          <a:solidFill>
            <a:srgbClr val="92D050"/>
          </a:solidFill>
          <a:ln>
            <a:solidFill>
              <a:srgbClr val="FF0000"/>
            </a:solidFill>
          </a:ln>
        </p:spPr>
        <p:txBody>
          <a:bodyPr>
            <a:normAutofit/>
          </a:bodyPr>
          <a:lstStyle/>
          <a:p>
            <a:r>
              <a:rPr lang="en-US" b="1" dirty="0">
                <a:latin typeface="Arial" pitchFamily="34" charset="0"/>
                <a:cs typeface="Arial" pitchFamily="34" charset="0"/>
              </a:rPr>
              <a:t>As in the case of the problem of knowledge, by defending relativism they ended in Skepticism; so also in the question of morals, by the same subjectivist prejudice they end in utilitarianism and hedonism. </a:t>
            </a:r>
          </a:p>
          <a:p>
            <a:r>
              <a:rPr lang="en-US" b="1" dirty="0">
                <a:latin typeface="Arial" pitchFamily="34" charset="0"/>
                <a:cs typeface="Arial" pitchFamily="34" charset="0"/>
              </a:rPr>
              <a:t>Thus, that is good which satisfies one's instincts and passions.</a:t>
            </a:r>
          </a:p>
        </p:txBody>
      </p:sp>
      <p:pic>
        <p:nvPicPr>
          <p:cNvPr id="3" name="Content Placeholder 2"/>
          <p:cNvPicPr>
            <a:picLocks noGrp="1" noChangeAspect="1" noChangeArrowheads="1"/>
          </p:cNvPicPr>
          <p:nvPr>
            <p:ph sz="half" idx="1"/>
          </p:nvPr>
        </p:nvPicPr>
        <p:blipFill>
          <a:blip r:embed="rId2" cstate="print"/>
          <a:srcRect/>
          <a:stretch>
            <a:fillRect/>
          </a:stretch>
        </p:blipFill>
        <p:spPr bwMode="auto">
          <a:xfrm>
            <a:off x="533400" y="1600200"/>
            <a:ext cx="2979248" cy="4495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a:ln>
            <a:solidFill>
              <a:srgbClr val="FF0000"/>
            </a:solidFill>
          </a:ln>
        </p:spPr>
        <p:txBody>
          <a:bodyPr/>
          <a:lstStyle/>
          <a:p>
            <a:r>
              <a:rPr lang="en-US" b="1" dirty="0"/>
              <a:t>Sophists: Might Makes Right</a:t>
            </a:r>
          </a:p>
        </p:txBody>
      </p:sp>
      <p:sp>
        <p:nvSpPr>
          <p:cNvPr id="3" name="Content Placeholder 2"/>
          <p:cNvSpPr>
            <a:spLocks noGrp="1"/>
          </p:cNvSpPr>
          <p:nvPr>
            <p:ph sz="half" idx="1"/>
          </p:nvPr>
        </p:nvSpPr>
        <p:spPr>
          <a:solidFill>
            <a:schemeClr val="accent2">
              <a:lumMod val="40000"/>
              <a:lumOff val="60000"/>
            </a:schemeClr>
          </a:solidFill>
          <a:ln>
            <a:solidFill>
              <a:srgbClr val="FF0000"/>
            </a:solidFill>
          </a:ln>
        </p:spPr>
        <p:txBody>
          <a:bodyPr/>
          <a:lstStyle/>
          <a:p>
            <a:r>
              <a:rPr lang="en-US" b="1" dirty="0"/>
              <a:t>The Sophist also violently attack the traditional belief about right -- that derivation from principles based on justice -- and they substitute the concept of force for that of justice.</a:t>
            </a: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8200" y="2057400"/>
            <a:ext cx="4038600" cy="3505200"/>
          </a:xfrm>
          <a:prstGeom prst="rect">
            <a:avLst/>
          </a:prstGeom>
          <a:noFill/>
          <a:ln w="9525">
            <a:solidFill>
              <a:srgbClr val="FF0000"/>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solidFill>
              <a:srgbClr val="FF0000"/>
            </a:solidFill>
          </a:ln>
        </p:spPr>
        <p:txBody>
          <a:bodyPr>
            <a:noAutofit/>
          </a:bodyPr>
          <a:lstStyle/>
          <a:p>
            <a:r>
              <a:rPr lang="en-US" sz="4800" b="1" dirty="0"/>
              <a:t>Socrates: Virtue = Knowledge</a:t>
            </a:r>
          </a:p>
        </p:txBody>
      </p:sp>
      <p:sp>
        <p:nvSpPr>
          <p:cNvPr id="4" name="Content Placeholder 3"/>
          <p:cNvSpPr>
            <a:spLocks noGrp="1"/>
          </p:cNvSpPr>
          <p:nvPr>
            <p:ph sz="half" idx="2"/>
          </p:nvPr>
        </p:nvSpPr>
        <p:spPr>
          <a:xfrm>
            <a:off x="4267200" y="1600200"/>
            <a:ext cx="4648200" cy="4953000"/>
          </a:xfrm>
          <a:solidFill>
            <a:schemeClr val="accent3">
              <a:lumMod val="60000"/>
              <a:lumOff val="40000"/>
            </a:schemeClr>
          </a:solidFill>
          <a:ln>
            <a:solidFill>
              <a:srgbClr val="FF0000"/>
            </a:solidFill>
          </a:ln>
        </p:spPr>
        <p:txBody>
          <a:bodyPr>
            <a:normAutofit fontScale="85000" lnSpcReduction="20000"/>
          </a:bodyPr>
          <a:lstStyle/>
          <a:p>
            <a:r>
              <a:rPr lang="en-US" b="1" dirty="0"/>
              <a:t>In ethics, Socrates did not surpass the prejudice of Greek intellectualism, which made the practice completely dependent upon theory. </a:t>
            </a:r>
          </a:p>
          <a:p>
            <a:r>
              <a:rPr lang="en-US" b="1" dirty="0"/>
              <a:t>It is enough to know virtue in order to be virtuous. </a:t>
            </a:r>
          </a:p>
          <a:p>
            <a:r>
              <a:rPr lang="en-US" b="1" dirty="0"/>
              <a:t>Everyone wishes to be happy. </a:t>
            </a:r>
          </a:p>
          <a:p>
            <a:r>
              <a:rPr lang="en-US" b="1" dirty="0"/>
              <a:t>If he does not attain happiness, it is because he does not know the way that leads to happiness. </a:t>
            </a:r>
          </a:p>
          <a:p>
            <a:r>
              <a:rPr lang="en-US" b="1" dirty="0"/>
              <a:t>Consequently, so-called evil men are in reality only ignorant; the evil is reduced to error. </a:t>
            </a:r>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1042987" y="1958181"/>
            <a:ext cx="2867025" cy="3810000"/>
          </a:xfrm>
          <a:prstGeom prst="rect">
            <a:avLst/>
          </a:prstGeom>
          <a:noFill/>
          <a:ln w="9525">
            <a:solidFill>
              <a:srgbClr val="FF0000"/>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a:ln>
            <a:solidFill>
              <a:srgbClr val="FF0000"/>
            </a:solidFill>
          </a:ln>
        </p:spPr>
        <p:txBody>
          <a:bodyPr>
            <a:noAutofit/>
          </a:bodyPr>
          <a:lstStyle/>
          <a:p>
            <a:r>
              <a:rPr lang="en-US" sz="8800" b="1" dirty="0"/>
              <a:t>Socrates</a:t>
            </a:r>
          </a:p>
        </p:txBody>
      </p:sp>
      <p:sp>
        <p:nvSpPr>
          <p:cNvPr id="5" name="Content Placeholder 4"/>
          <p:cNvSpPr>
            <a:spLocks noGrp="1"/>
          </p:cNvSpPr>
          <p:nvPr>
            <p:ph sz="half" idx="1"/>
          </p:nvPr>
        </p:nvSpPr>
        <p:spPr>
          <a:ln>
            <a:solidFill>
              <a:schemeClr val="accent1"/>
            </a:solidFill>
          </a:ln>
        </p:spPr>
        <p:txBody>
          <a:bodyPr>
            <a:normAutofit fontScale="77500" lnSpcReduction="20000"/>
          </a:bodyPr>
          <a:lstStyle/>
          <a:p>
            <a:r>
              <a:rPr lang="en-US" b="1" dirty="0"/>
              <a:t>As vice is synonymous with ignorance, so knowledge of the good is synonymous with virtue. </a:t>
            </a:r>
          </a:p>
          <a:p>
            <a:r>
              <a:rPr lang="en-US" b="1" dirty="0"/>
              <a:t>Thus it is easy to see why Socrates, who intended to form a virtuous youth, restricted his teaching to the search for moral concepts. </a:t>
            </a:r>
          </a:p>
          <a:p>
            <a:r>
              <a:rPr lang="en-US" b="1" dirty="0"/>
              <a:t>It is to be noted that moral intellectualism is present in all Greek thought, including the great ethical systems of Plato and Aristotle.</a:t>
            </a:r>
          </a:p>
          <a:p>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5248287" y="1600200"/>
            <a:ext cx="2838425" cy="4525963"/>
          </a:xfrm>
          <a:prstGeom prst="rect">
            <a:avLst/>
          </a:prstGeom>
          <a:noFill/>
          <a:ln w="9525">
            <a:solidFill>
              <a:srgbClr val="FF0000"/>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868362"/>
          </a:xfrm>
          <a:solidFill>
            <a:schemeClr val="bg2"/>
          </a:solidFill>
          <a:ln>
            <a:solidFill>
              <a:srgbClr val="FF0000"/>
            </a:solidFill>
          </a:ln>
        </p:spPr>
        <p:txBody>
          <a:bodyPr>
            <a:noAutofit/>
          </a:bodyPr>
          <a:lstStyle/>
          <a:p>
            <a:r>
              <a:rPr lang="en-US" sz="7200" b="1" dirty="0">
                <a:solidFill>
                  <a:srgbClr val="00B050"/>
                </a:solidFill>
              </a:rPr>
              <a:t>Plato’s Ethics</a:t>
            </a:r>
          </a:p>
        </p:txBody>
      </p:sp>
      <p:sp>
        <p:nvSpPr>
          <p:cNvPr id="4" name="Content Placeholder 3"/>
          <p:cNvSpPr>
            <a:spLocks noGrp="1"/>
          </p:cNvSpPr>
          <p:nvPr>
            <p:ph sz="half" idx="2"/>
          </p:nvPr>
        </p:nvSpPr>
        <p:spPr>
          <a:xfrm>
            <a:off x="4038600" y="1371600"/>
            <a:ext cx="4876800" cy="5257800"/>
          </a:xfrm>
          <a:solidFill>
            <a:schemeClr val="tx1"/>
          </a:solidFill>
          <a:ln>
            <a:solidFill>
              <a:srgbClr val="FF0000"/>
            </a:solidFill>
          </a:ln>
        </p:spPr>
        <p:txBody>
          <a:bodyPr>
            <a:normAutofit fontScale="85000" lnSpcReduction="20000"/>
          </a:bodyPr>
          <a:lstStyle/>
          <a:p>
            <a:r>
              <a:rPr lang="en-US" b="1" dirty="0">
                <a:solidFill>
                  <a:schemeClr val="bg1"/>
                </a:solidFill>
              </a:rPr>
              <a:t>The ethics of Plato is an application in practice of the principles which had been reached in the metaphysical field. </a:t>
            </a:r>
          </a:p>
          <a:p>
            <a:r>
              <a:rPr lang="en-US" b="1" dirty="0">
                <a:solidFill>
                  <a:schemeClr val="bg1"/>
                </a:solidFill>
              </a:rPr>
              <a:t>We know that the soul, which was happy in the contemplation of the ideal world, now finds itself imprisoned in the body and impelled by the pleasures of sense. </a:t>
            </a:r>
          </a:p>
          <a:p>
            <a:r>
              <a:rPr lang="en-US" b="1" dirty="0">
                <a:solidFill>
                  <a:schemeClr val="bg1"/>
                </a:solidFill>
              </a:rPr>
              <a:t>To give in to these impulses would mean to strengthen yet more the bonds with matter and to render oneself ever more distant from true happiness, which is in the world of Ideas.</a:t>
            </a:r>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228600" y="1371600"/>
            <a:ext cx="3733800" cy="5181600"/>
          </a:xfrm>
          <a:prstGeom prst="rect">
            <a:avLst/>
          </a:prstGeom>
          <a:noFill/>
          <a:ln w="9525">
            <a:solidFill>
              <a:srgbClr val="FF0000"/>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a:ln>
            <a:solidFill>
              <a:srgbClr val="FF0000"/>
            </a:solidFill>
          </a:ln>
        </p:spPr>
        <p:txBody>
          <a:bodyPr>
            <a:normAutofit/>
          </a:bodyPr>
          <a:lstStyle/>
          <a:p>
            <a:r>
              <a:rPr lang="en-US" sz="5400" b="1" dirty="0">
                <a:solidFill>
                  <a:schemeClr val="tx2"/>
                </a:solidFill>
                <a:latin typeface="Berlin Sans FB" pitchFamily="34" charset="0"/>
              </a:rPr>
              <a:t>Ethics of Plato</a:t>
            </a:r>
          </a:p>
        </p:txBody>
      </p:sp>
      <p:sp>
        <p:nvSpPr>
          <p:cNvPr id="3" name="Content Placeholder 2"/>
          <p:cNvSpPr>
            <a:spLocks noGrp="1"/>
          </p:cNvSpPr>
          <p:nvPr>
            <p:ph sz="half" idx="1"/>
          </p:nvPr>
        </p:nvSpPr>
        <p:spPr>
          <a:solidFill>
            <a:schemeClr val="bg2">
              <a:lumMod val="50000"/>
            </a:schemeClr>
          </a:solidFill>
          <a:ln>
            <a:solidFill>
              <a:srgbClr val="FF0000"/>
            </a:solidFill>
          </a:ln>
        </p:spPr>
        <p:txBody>
          <a:bodyPr>
            <a:normAutofit lnSpcReduction="10000"/>
          </a:bodyPr>
          <a:lstStyle/>
          <a:p>
            <a:r>
              <a:rPr lang="en-US" b="1" dirty="0">
                <a:solidFill>
                  <a:srgbClr val="FFFF00"/>
                </a:solidFill>
                <a:latin typeface="Albertus" pitchFamily="18" charset="0"/>
              </a:rPr>
              <a:t>The most fruitful source of Plato’s ethical theory is found in his REPUBLIC.</a:t>
            </a:r>
          </a:p>
          <a:p>
            <a:r>
              <a:rPr lang="en-US" b="1" dirty="0">
                <a:solidFill>
                  <a:srgbClr val="FFFF00"/>
                </a:solidFill>
                <a:latin typeface="Albertus" pitchFamily="18" charset="0"/>
              </a:rPr>
              <a:t>Ethical knowledge is even more austere than mathematics.</a:t>
            </a:r>
          </a:p>
          <a:p>
            <a:r>
              <a:rPr lang="en-US" b="1" dirty="0">
                <a:solidFill>
                  <a:srgbClr val="FFFF00"/>
                </a:solidFill>
                <a:latin typeface="Albertus" pitchFamily="18" charset="0"/>
              </a:rPr>
              <a:t>“The idea of the good is the highest knowledge.”</a:t>
            </a:r>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847416" y="1600200"/>
            <a:ext cx="3640167" cy="4525963"/>
          </a:xfrm>
          <a:prstGeom prst="rect">
            <a:avLst/>
          </a:prstGeom>
          <a:noFill/>
          <a:ln w="9525">
            <a:solidFill>
              <a:srgbClr val="FF0000"/>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rgbClr val="FF0000"/>
            </a:solidFill>
          </a:ln>
        </p:spPr>
        <p:txBody>
          <a:bodyPr/>
          <a:lstStyle/>
          <a:p>
            <a:r>
              <a:rPr lang="en-US" b="1" dirty="0">
                <a:solidFill>
                  <a:srgbClr val="FFFF00"/>
                </a:solidFill>
              </a:rPr>
              <a:t>The “Good”</a:t>
            </a:r>
          </a:p>
        </p:txBody>
      </p:sp>
      <p:sp>
        <p:nvSpPr>
          <p:cNvPr id="3" name="Content Placeholder 2"/>
          <p:cNvSpPr>
            <a:spLocks noGrp="1"/>
          </p:cNvSpPr>
          <p:nvPr>
            <p:ph sz="half" idx="1"/>
          </p:nvPr>
        </p:nvSpPr>
        <p:spPr>
          <a:solidFill>
            <a:schemeClr val="bg1">
              <a:lumMod val="95000"/>
            </a:schemeClr>
          </a:solidFill>
          <a:ln>
            <a:solidFill>
              <a:srgbClr val="FF0000"/>
            </a:solidFill>
          </a:ln>
        </p:spPr>
        <p:txBody>
          <a:bodyPr>
            <a:normAutofit lnSpcReduction="10000"/>
          </a:bodyPr>
          <a:lstStyle/>
          <a:p>
            <a:r>
              <a:rPr lang="en-US" b="1" dirty="0">
                <a:latin typeface="Batang" pitchFamily="18" charset="-127"/>
                <a:ea typeface="Batang" pitchFamily="18" charset="-127"/>
              </a:rPr>
              <a:t>The Good is identified as the philosopher’s ultimate object of contemplation.</a:t>
            </a:r>
          </a:p>
          <a:p>
            <a:r>
              <a:rPr lang="en-US" b="1" dirty="0">
                <a:latin typeface="Batang" pitchFamily="18" charset="-127"/>
                <a:ea typeface="Batang" pitchFamily="18" charset="-127"/>
              </a:rPr>
              <a:t>The Good is the purpose of the world and its essential being.</a:t>
            </a:r>
          </a:p>
          <a:p>
            <a:r>
              <a:rPr lang="en-US" b="1" dirty="0">
                <a:latin typeface="Batang" pitchFamily="18" charset="-127"/>
                <a:ea typeface="Batang" pitchFamily="18" charset="-127"/>
              </a:rPr>
              <a:t>The Good is God.</a:t>
            </a:r>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5083413" y="1600200"/>
            <a:ext cx="3168174" cy="4525963"/>
          </a:xfrm>
          <a:prstGeom prst="rect">
            <a:avLst/>
          </a:prstGeom>
          <a:noFill/>
          <a:ln w="9525">
            <a:solidFill>
              <a:srgbClr val="FF0000"/>
            </a:solid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792</Words>
  <Application>Microsoft Office PowerPoint</Application>
  <PresentationFormat>On-screen Show (4:3)</PresentationFormat>
  <Paragraphs>56</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Albertus</vt:lpstr>
      <vt:lpstr>Arial</vt:lpstr>
      <vt:lpstr>Batang</vt:lpstr>
      <vt:lpstr>Berlin Sans FB</vt:lpstr>
      <vt:lpstr>Bookman Old Style</vt:lpstr>
      <vt:lpstr>Calibri</vt:lpstr>
      <vt:lpstr>Calisto MT</vt:lpstr>
      <vt:lpstr>Office Theme</vt:lpstr>
      <vt:lpstr>Greek Ethics</vt:lpstr>
      <vt:lpstr>Ancient Greece: The Sophists</vt:lpstr>
      <vt:lpstr>Ethics of the Sophists</vt:lpstr>
      <vt:lpstr>Sophists: Might Makes Right</vt:lpstr>
      <vt:lpstr>Socrates: Virtue = Knowledge</vt:lpstr>
      <vt:lpstr>Socrates</vt:lpstr>
      <vt:lpstr>Plato’s Ethics</vt:lpstr>
      <vt:lpstr>Ethics of Plato</vt:lpstr>
      <vt:lpstr>The “Good”</vt:lpstr>
      <vt:lpstr>The “Good”</vt:lpstr>
      <vt:lpstr>PLATO: Four Cardinal Virtues</vt:lpstr>
      <vt:lpstr>Aristotle’s Ethics</vt:lpstr>
      <vt:lpstr>Aristotle’s Ethics</vt:lpstr>
      <vt:lpstr>Virtue = Habits of Good Choice</vt:lpstr>
      <vt:lpstr>Eudaemonia [Happiness]</vt:lpstr>
    </vt:vector>
  </TitlesOfParts>
  <Company>Bloomsburg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Ethics</dc:title>
  <dc:creator>Bloomsburg University</dc:creator>
  <cp:lastModifiedBy>mahmoud baassiri</cp:lastModifiedBy>
  <cp:revision>16</cp:revision>
  <dcterms:created xsi:type="dcterms:W3CDTF">2009-07-30T17:06:17Z</dcterms:created>
  <dcterms:modified xsi:type="dcterms:W3CDTF">2016-09-24T15:22:30Z</dcterms:modified>
</cp:coreProperties>
</file>